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AB548B64-B3B6-483E-965A-050CE3EFA562}" type="datetimeFigureOut">
              <a:rPr lang="en-US" smtClean="0"/>
              <a:t>9/10/2016</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AD56BB33-1555-4953-8491-B11DC50A1256}" type="slidenum">
              <a:rPr lang="en-US" smtClean="0"/>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B548B64-B3B6-483E-965A-050CE3EFA562}" type="datetimeFigureOut">
              <a:rPr lang="en-US" smtClean="0"/>
              <a:t>9/10/2016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56BB33-1555-4953-8491-B11DC50A125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B548B64-B3B6-483E-965A-050CE3EFA562}" type="datetimeFigureOut">
              <a:rPr lang="en-US" smtClean="0"/>
              <a:t>9/10/2016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56BB33-1555-4953-8491-B11DC50A125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B548B64-B3B6-483E-965A-050CE3EFA562}" type="datetimeFigureOut">
              <a:rPr lang="en-US" smtClean="0"/>
              <a:t>9/10/2016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56BB33-1555-4953-8491-B11DC50A1256}" type="slidenum">
              <a:rPr lang="en-US" smtClean="0"/>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B548B64-B3B6-483E-965A-050CE3EFA562}" type="datetimeFigureOut">
              <a:rPr lang="en-US" smtClean="0"/>
              <a:t>9/10/2016</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AD56BB33-1555-4953-8491-B11DC50A1256}"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B548B64-B3B6-483E-965A-050CE3EFA562}" type="datetimeFigureOut">
              <a:rPr lang="en-US" smtClean="0"/>
              <a:t>9/10/2016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56BB33-1555-4953-8491-B11DC50A1256}" type="slidenum">
              <a:rPr lang="en-US" smtClean="0"/>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AB548B64-B3B6-483E-965A-050CE3EFA562}" type="datetimeFigureOut">
              <a:rPr lang="en-US" smtClean="0"/>
              <a:t>9/10/2016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56BB33-1555-4953-8491-B11DC50A1256}" type="slidenum">
              <a:rPr lang="en-US" smtClean="0"/>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B548B64-B3B6-483E-965A-050CE3EFA562}" type="datetimeFigureOut">
              <a:rPr lang="en-US" smtClean="0"/>
              <a:t>9/10/2016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56BB33-1555-4953-8491-B11DC50A125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548B64-B3B6-483E-965A-050CE3EFA562}" type="datetimeFigureOut">
              <a:rPr lang="en-US" smtClean="0"/>
              <a:t>9/10/2016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56BB33-1555-4953-8491-B11DC50A125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B548B64-B3B6-483E-965A-050CE3EFA562}" type="datetimeFigureOut">
              <a:rPr lang="en-US" smtClean="0"/>
              <a:t>9/10/2016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56BB33-1555-4953-8491-B11DC50A1256}" type="slidenum">
              <a:rPr lang="en-US" smtClean="0"/>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B548B64-B3B6-483E-965A-050CE3EFA562}" type="datetimeFigureOut">
              <a:rPr lang="en-US" smtClean="0"/>
              <a:t>9/10/2016</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AD56BB33-1555-4953-8491-B11DC50A1256}" type="slidenum">
              <a:rPr lang="en-US" smtClean="0"/>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AB548B64-B3B6-483E-965A-050CE3EFA562}" type="datetimeFigureOut">
              <a:rPr lang="en-US" smtClean="0"/>
              <a:t>9/10/2016</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D56BB33-1555-4953-8491-B11DC50A125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5.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63" y="0"/>
            <a:ext cx="9233123" cy="7010400"/>
          </a:xfrm>
          <a:prstGeom prst="rect">
            <a:avLst/>
          </a:prstGeom>
        </p:spPr>
      </p:pic>
      <p:sp>
        <p:nvSpPr>
          <p:cNvPr id="3" name="Subtitle 2"/>
          <p:cNvSpPr>
            <a:spLocks noGrp="1"/>
          </p:cNvSpPr>
          <p:nvPr>
            <p:ph type="subTitle" idx="1"/>
          </p:nvPr>
        </p:nvSpPr>
        <p:spPr/>
        <p:txBody>
          <a:bodyPr/>
          <a:lstStyle/>
          <a:p>
            <a:r>
              <a:rPr lang="en-US" dirty="0" smtClean="0">
                <a:solidFill>
                  <a:schemeClr val="bg1"/>
                </a:solidFill>
              </a:rPr>
              <a:t>Guided Reading Activity Answers</a:t>
            </a:r>
            <a:endParaRPr lang="en-US" dirty="0">
              <a:solidFill>
                <a:schemeClr val="bg1"/>
              </a:solidFill>
            </a:endParaRPr>
          </a:p>
        </p:txBody>
      </p:sp>
      <p:sp>
        <p:nvSpPr>
          <p:cNvPr id="2" name="Title 1"/>
          <p:cNvSpPr>
            <a:spLocks noGrp="1"/>
          </p:cNvSpPr>
          <p:nvPr>
            <p:ph type="ctrTitle"/>
          </p:nvPr>
        </p:nvSpPr>
        <p:spPr/>
        <p:txBody>
          <a:bodyPr/>
          <a:lstStyle/>
          <a:p>
            <a:r>
              <a:rPr lang="en-US" dirty="0" smtClean="0">
                <a:solidFill>
                  <a:schemeClr val="bg1"/>
                </a:solidFill>
                <a:latin typeface="Andalus" pitchFamily="18" charset="-78"/>
                <a:cs typeface="Andalus" pitchFamily="18" charset="-78"/>
              </a:rPr>
              <a:t>Founding the Thirteen Colonies</a:t>
            </a:r>
            <a:endParaRPr lang="en-US" dirty="0">
              <a:solidFill>
                <a:schemeClr val="bg1"/>
              </a:solidFill>
              <a:latin typeface="Andalus" pitchFamily="18" charset="-78"/>
              <a:cs typeface="Andalus" pitchFamily="18" charset="-78"/>
            </a:endParaRPr>
          </a:p>
        </p:txBody>
      </p:sp>
    </p:spTree>
    <p:extLst>
      <p:ext uri="{BB962C8B-B14F-4D97-AF65-F5344CB8AC3E}">
        <p14:creationId xmlns:p14="http://schemas.microsoft.com/office/powerpoint/2010/main" val="38695105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22217"/>
            <a:ext cx="7772400" cy="1143000"/>
          </a:xfrm>
        </p:spPr>
        <p:txBody>
          <a:bodyPr>
            <a:normAutofit fontScale="90000"/>
          </a:bodyPr>
          <a:lstStyle/>
          <a:p>
            <a:r>
              <a:rPr lang="en-US" dirty="0" smtClean="0">
                <a:latin typeface="Andalus" pitchFamily="18" charset="-78"/>
                <a:cs typeface="Andalus" pitchFamily="18" charset="-78"/>
              </a:rPr>
              <a:t>The House of </a:t>
            </a:r>
            <a:r>
              <a:rPr lang="en-US" dirty="0" smtClean="0">
                <a:latin typeface="Andalus" pitchFamily="18" charset="-78"/>
                <a:cs typeface="Andalus" pitchFamily="18" charset="-78"/>
              </a:rPr>
              <a:t>Burgesses: Representative Government in the English Colonies</a:t>
            </a:r>
            <a:endParaRPr lang="en-US" dirty="0">
              <a:latin typeface="Andalus" pitchFamily="18" charset="-78"/>
              <a:cs typeface="Andalus" pitchFamily="18" charset="-78"/>
            </a:endParaRPr>
          </a:p>
        </p:txBody>
      </p:sp>
      <p:sp>
        <p:nvSpPr>
          <p:cNvPr id="3" name="Text Placeholder 2"/>
          <p:cNvSpPr>
            <a:spLocks noGrp="1"/>
          </p:cNvSpPr>
          <p:nvPr>
            <p:ph type="body" idx="2"/>
          </p:nvPr>
        </p:nvSpPr>
        <p:spPr>
          <a:xfrm>
            <a:off x="381000" y="1600200"/>
            <a:ext cx="2438400" cy="4648200"/>
          </a:xfrm>
        </p:spPr>
        <p:txBody>
          <a:bodyPr/>
          <a:lstStyle/>
          <a:p>
            <a:r>
              <a:rPr lang="en-US" dirty="0" smtClean="0"/>
              <a:t>Although it was not especially democratic, the House of Burgesses was a critical step towards democratic self-government in Virginia.  In 1618, the Virginia Company allowed the colonists to elect a lawmaking body.  Twenty representatives – two per township – were allowed to vote on a range of issues.  Elections to replace these representatives were few and far between. </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819400" y="1752600"/>
            <a:ext cx="5979368" cy="4191000"/>
          </a:xfrm>
        </p:spPr>
      </p:pic>
    </p:spTree>
    <p:extLst>
      <p:ext uri="{BB962C8B-B14F-4D97-AF65-F5344CB8AC3E}">
        <p14:creationId xmlns:p14="http://schemas.microsoft.com/office/powerpoint/2010/main" val="33769687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The Powhatan Invasion of 1622</a:t>
            </a:r>
            <a:endParaRPr lang="en-US" dirty="0">
              <a:latin typeface="Andalus" pitchFamily="18" charset="-78"/>
              <a:cs typeface="Andalus" pitchFamily="18" charset="-78"/>
            </a:endParaRPr>
          </a:p>
        </p:txBody>
      </p:sp>
      <p:sp>
        <p:nvSpPr>
          <p:cNvPr id="3" name="Text Placeholder 2"/>
          <p:cNvSpPr>
            <a:spLocks noGrp="1"/>
          </p:cNvSpPr>
          <p:nvPr>
            <p:ph type="body" idx="2"/>
          </p:nvPr>
        </p:nvSpPr>
        <p:spPr>
          <a:xfrm>
            <a:off x="304800" y="1600200"/>
            <a:ext cx="2514600" cy="4495800"/>
          </a:xfrm>
        </p:spPr>
        <p:txBody>
          <a:bodyPr>
            <a:normAutofit/>
          </a:bodyPr>
          <a:lstStyle/>
          <a:p>
            <a:r>
              <a:rPr lang="en-US" dirty="0" smtClean="0"/>
              <a:t>The Powhatan tribe, which by this time was led by </a:t>
            </a:r>
            <a:r>
              <a:rPr lang="en-US" dirty="0" err="1" smtClean="0"/>
              <a:t>Opechancanough</a:t>
            </a:r>
            <a:r>
              <a:rPr lang="en-US" dirty="0" smtClean="0"/>
              <a:t>, attacked Jamestown in 1622, because the flood of new immigrants were encroaching upon their lands and taxing the resources of the region in such a way as to damage the quality of life in the region.  The attack was successful; however, destroying food supplies and killing over 350 colonists; nevertheless, Jamestown survived.  </a:t>
            </a:r>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007371" y="1447800"/>
            <a:ext cx="5823028" cy="4953000"/>
          </a:xfrm>
        </p:spPr>
      </p:pic>
    </p:spTree>
    <p:extLst>
      <p:ext uri="{BB962C8B-B14F-4D97-AF65-F5344CB8AC3E}">
        <p14:creationId xmlns:p14="http://schemas.microsoft.com/office/powerpoint/2010/main" val="27578956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Maryland: A Haven for Catholics</a:t>
            </a:r>
            <a:endParaRPr lang="en-US" dirty="0">
              <a:latin typeface="Andalus" pitchFamily="18" charset="-78"/>
              <a:cs typeface="Andalus" pitchFamily="18" charset="-78"/>
            </a:endParaRPr>
          </a:p>
        </p:txBody>
      </p:sp>
      <p:sp>
        <p:nvSpPr>
          <p:cNvPr id="3" name="Text Placeholder 2"/>
          <p:cNvSpPr>
            <a:spLocks noGrp="1"/>
          </p:cNvSpPr>
          <p:nvPr>
            <p:ph type="body" idx="2"/>
          </p:nvPr>
        </p:nvSpPr>
        <p:spPr>
          <a:xfrm>
            <a:off x="914400" y="1371600"/>
            <a:ext cx="3276600" cy="4876800"/>
          </a:xfrm>
        </p:spPr>
        <p:txBody>
          <a:bodyPr>
            <a:normAutofit/>
          </a:bodyPr>
          <a:lstStyle/>
          <a:p>
            <a:r>
              <a:rPr lang="en-US" sz="2400" dirty="0" smtClean="0"/>
              <a:t>Maryland was established as a haven for Catholics in 1632.  George Calvert – Lord Baltimore – was granted the land to create the colony by the Protestant King Charles of England.  Because so many of the colonists who went to Maryland were Protestant, the colony soon passed an act guaranteeing limited religious freedom.  </a:t>
            </a:r>
            <a:endParaRPr lang="en-US" sz="2400"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4343400" y="1371600"/>
            <a:ext cx="3352800" cy="5054473"/>
          </a:xfrm>
        </p:spPr>
      </p:pic>
    </p:spTree>
    <p:extLst>
      <p:ext uri="{BB962C8B-B14F-4D97-AF65-F5344CB8AC3E}">
        <p14:creationId xmlns:p14="http://schemas.microsoft.com/office/powerpoint/2010/main" val="19139078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The Act of Toleration (1649) </a:t>
            </a:r>
            <a:endParaRPr lang="en-US" dirty="0">
              <a:latin typeface="Andalus" pitchFamily="18" charset="-78"/>
              <a:cs typeface="Andalus" pitchFamily="18" charset="-78"/>
            </a:endParaRPr>
          </a:p>
        </p:txBody>
      </p:sp>
      <p:sp>
        <p:nvSpPr>
          <p:cNvPr id="3" name="Text Placeholder 2"/>
          <p:cNvSpPr>
            <a:spLocks noGrp="1"/>
          </p:cNvSpPr>
          <p:nvPr>
            <p:ph type="body" idx="2"/>
          </p:nvPr>
        </p:nvSpPr>
        <p:spPr/>
        <p:txBody>
          <a:bodyPr/>
          <a:lstStyle/>
          <a:p>
            <a:r>
              <a:rPr lang="en-US" dirty="0" smtClean="0"/>
              <a:t>The degree to which any group of colonists was actually “tolerant” is a questionable affair.  In the case of Maryland’s Act of Toleration of 1649, the religious freedom only extended as far as Christianity.  Denying the divinity of Jesus would be a crime punishable by death.</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895600" y="1752600"/>
            <a:ext cx="5878286" cy="4114800"/>
          </a:xfrm>
        </p:spPr>
      </p:pic>
    </p:spTree>
    <p:extLst>
      <p:ext uri="{BB962C8B-B14F-4D97-AF65-F5344CB8AC3E}">
        <p14:creationId xmlns:p14="http://schemas.microsoft.com/office/powerpoint/2010/main" val="30161827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05800" cy="1143000"/>
          </a:xfrm>
        </p:spPr>
        <p:txBody>
          <a:bodyPr>
            <a:normAutofit fontScale="90000"/>
          </a:bodyPr>
          <a:lstStyle/>
          <a:p>
            <a:r>
              <a:rPr lang="en-US" dirty="0" smtClean="0">
                <a:latin typeface="Andalus" pitchFamily="18" charset="-78"/>
                <a:cs typeface="Andalus" pitchFamily="18" charset="-78"/>
              </a:rPr>
              <a:t>Plymouth, 1620: </a:t>
            </a:r>
            <a:r>
              <a:rPr lang="en-US" i="1" dirty="0" smtClean="0">
                <a:latin typeface="Andalus" pitchFamily="18" charset="-78"/>
                <a:cs typeface="Andalus" pitchFamily="18" charset="-78"/>
              </a:rPr>
              <a:t>The Mayflower Compact</a:t>
            </a:r>
            <a:endParaRPr lang="en-US" i="1" dirty="0">
              <a:latin typeface="Andalus" pitchFamily="18" charset="-78"/>
              <a:cs typeface="Andalus" pitchFamily="18" charset="-78"/>
            </a:endParaRPr>
          </a:p>
        </p:txBody>
      </p:sp>
      <p:sp>
        <p:nvSpPr>
          <p:cNvPr id="3" name="Text Placeholder 2"/>
          <p:cNvSpPr>
            <a:spLocks noGrp="1"/>
          </p:cNvSpPr>
          <p:nvPr>
            <p:ph type="body" idx="2"/>
          </p:nvPr>
        </p:nvSpPr>
        <p:spPr>
          <a:xfrm>
            <a:off x="533400" y="1600200"/>
            <a:ext cx="2286000" cy="4572000"/>
          </a:xfrm>
        </p:spPr>
        <p:txBody>
          <a:bodyPr>
            <a:normAutofit/>
          </a:bodyPr>
          <a:lstStyle/>
          <a:p>
            <a:r>
              <a:rPr lang="en-US" dirty="0" smtClean="0"/>
              <a:t>The colony of Plymouth was created by the Pilgrims in 1620.  Before they ever stepped off the ship, they expanded the nature of democratic participation in government by signing the Mayflower Compact – agreeing that the community would support one another, and that everyone would be allowed to participate in government. </a:t>
            </a:r>
            <a:endParaRPr lang="en-US" dirty="0"/>
          </a:p>
        </p:txBody>
      </p:sp>
      <p:pic>
        <p:nvPicPr>
          <p:cNvPr id="6" name="Content Placeholder 5"/>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825930" y="1676400"/>
            <a:ext cx="5949607" cy="4191000"/>
          </a:xfrm>
        </p:spPr>
      </p:pic>
    </p:spTree>
    <p:extLst>
      <p:ext uri="{BB962C8B-B14F-4D97-AF65-F5344CB8AC3E}">
        <p14:creationId xmlns:p14="http://schemas.microsoft.com/office/powerpoint/2010/main" val="14788307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3050"/>
            <a:ext cx="8991600" cy="1143000"/>
          </a:xfrm>
        </p:spPr>
        <p:txBody>
          <a:bodyPr>
            <a:normAutofit fontScale="90000"/>
          </a:bodyPr>
          <a:lstStyle/>
          <a:p>
            <a:r>
              <a:rPr lang="en-US" dirty="0" smtClean="0">
                <a:latin typeface="+mn-lt"/>
              </a:rPr>
              <a:t>Twenty Thousand Puritans Join “A City Upon a Hill.” </a:t>
            </a:r>
            <a:endParaRPr lang="en-US" dirty="0">
              <a:latin typeface="+mn-lt"/>
            </a:endParaRPr>
          </a:p>
        </p:txBody>
      </p:sp>
      <p:sp>
        <p:nvSpPr>
          <p:cNvPr id="3" name="Text Placeholder 2"/>
          <p:cNvSpPr>
            <a:spLocks noGrp="1"/>
          </p:cNvSpPr>
          <p:nvPr>
            <p:ph type="body" idx="2"/>
          </p:nvPr>
        </p:nvSpPr>
        <p:spPr>
          <a:xfrm>
            <a:off x="304800" y="1600200"/>
            <a:ext cx="2514600" cy="4495800"/>
          </a:xfrm>
        </p:spPr>
        <p:txBody>
          <a:bodyPr/>
          <a:lstStyle/>
          <a:p>
            <a:r>
              <a:rPr lang="en-US" dirty="0" smtClean="0"/>
              <a:t>In describing Massachusetts Bay Colony as “A City Upon a Hill,” Reverend John Winthrop meant to suggest to his followers that their model of Christianity should be an example for others to follow in future generations.  Whether or not they were successful is an open question, but they certainly arrived in large numbers.  Over 20,000 arrived in New England by the year 1643. </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895600" y="1828800"/>
            <a:ext cx="5849620" cy="3581400"/>
          </a:xfrm>
        </p:spPr>
      </p:pic>
    </p:spTree>
    <p:extLst>
      <p:ext uri="{BB962C8B-B14F-4D97-AF65-F5344CB8AC3E}">
        <p14:creationId xmlns:p14="http://schemas.microsoft.com/office/powerpoint/2010/main" val="18514747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i="1" u="sng" dirty="0" smtClean="0">
                <a:effectLst>
                  <a:outerShdw blurRad="38100" dist="38100" dir="2700000" algn="tl">
                    <a:srgbClr val="000000">
                      <a:alpha val="43137"/>
                    </a:srgbClr>
                  </a:outerShdw>
                </a:effectLst>
                <a:latin typeface="Andalus" pitchFamily="18" charset="-78"/>
                <a:cs typeface="Andalus" pitchFamily="18" charset="-78"/>
              </a:rPr>
              <a:t>Theocracy: The Rules </a:t>
            </a:r>
            <a:r>
              <a:rPr lang="en-US" b="1" i="1" u="sng" dirty="0" smtClean="0">
                <a:effectLst>
                  <a:outerShdw blurRad="38100" dist="38100" dir="2700000" algn="tl">
                    <a:srgbClr val="000000">
                      <a:alpha val="43137"/>
                    </a:srgbClr>
                  </a:outerShdw>
                </a:effectLst>
                <a:latin typeface="Andalus" pitchFamily="18" charset="-78"/>
                <a:cs typeface="Andalus" pitchFamily="18" charset="-78"/>
              </a:rPr>
              <a:t>to Live By In</a:t>
            </a:r>
            <a:r>
              <a:rPr lang="en-US" b="1" i="1" u="sng" dirty="0" smtClean="0">
                <a:effectLst>
                  <a:outerShdw blurRad="38100" dist="38100" dir="2700000" algn="tl">
                    <a:srgbClr val="000000">
                      <a:alpha val="43137"/>
                    </a:srgbClr>
                  </a:outerShdw>
                </a:effectLst>
                <a:latin typeface="Andalus" pitchFamily="18" charset="-78"/>
                <a:cs typeface="Andalus" pitchFamily="18" charset="-78"/>
              </a:rPr>
              <a:t> </a:t>
            </a:r>
            <a:r>
              <a:rPr lang="en-US" b="1" i="1" u="sng" dirty="0" smtClean="0">
                <a:effectLst>
                  <a:outerShdw blurRad="38100" dist="38100" dir="2700000" algn="tl">
                    <a:srgbClr val="000000">
                      <a:alpha val="43137"/>
                    </a:srgbClr>
                  </a:outerShdw>
                </a:effectLst>
                <a:latin typeface="Andalus" pitchFamily="18" charset="-78"/>
                <a:cs typeface="Andalus" pitchFamily="18" charset="-78"/>
              </a:rPr>
              <a:t>Puritan New England</a:t>
            </a:r>
            <a:endParaRPr lang="en-US" b="1" i="1" u="sng" dirty="0">
              <a:effectLst>
                <a:outerShdw blurRad="38100" dist="38100" dir="2700000" algn="tl">
                  <a:srgbClr val="000000">
                    <a:alpha val="43137"/>
                  </a:srgbClr>
                </a:outerShdw>
              </a:effectLst>
              <a:latin typeface="Andalus" pitchFamily="18" charset="-78"/>
              <a:cs typeface="Andalus" pitchFamily="18" charset="-78"/>
            </a:endParaRPr>
          </a:p>
        </p:txBody>
      </p:sp>
      <p:sp>
        <p:nvSpPr>
          <p:cNvPr id="6" name="Content Placeholder 5"/>
          <p:cNvSpPr>
            <a:spLocks noGrp="1"/>
          </p:cNvSpPr>
          <p:nvPr>
            <p:ph sz="quarter" idx="1"/>
          </p:nvPr>
        </p:nvSpPr>
        <p:spPr/>
        <p:txBody>
          <a:bodyPr>
            <a:normAutofit/>
          </a:bodyPr>
          <a:lstStyle/>
          <a:p>
            <a:pPr>
              <a:buFont typeface="Wingdings" pitchFamily="2" charset="2"/>
              <a:buChar char="Ø"/>
            </a:pPr>
            <a:r>
              <a:rPr lang="en-US" dirty="0" smtClean="0"/>
              <a:t>No Gambling </a:t>
            </a:r>
          </a:p>
          <a:p>
            <a:pPr>
              <a:buFont typeface="Wingdings" pitchFamily="2" charset="2"/>
              <a:buChar char="Ø"/>
            </a:pPr>
            <a:endParaRPr lang="en-US" dirty="0"/>
          </a:p>
          <a:p>
            <a:pPr>
              <a:buFont typeface="Wingdings" pitchFamily="2" charset="2"/>
              <a:buChar char="Ø"/>
            </a:pPr>
            <a:r>
              <a:rPr lang="en-US" dirty="0" smtClean="0"/>
              <a:t>No Blasphemy 			</a:t>
            </a:r>
            <a:r>
              <a:rPr lang="en-US" b="1" i="1" u="sng" dirty="0" smtClean="0">
                <a:effectLst>
                  <a:outerShdw blurRad="38100" dist="38100" dir="2700000" algn="tl">
                    <a:srgbClr val="000000">
                      <a:alpha val="43137"/>
                    </a:srgbClr>
                  </a:outerShdw>
                </a:effectLst>
              </a:rPr>
              <a:t>Banishment,</a:t>
            </a:r>
            <a:r>
              <a:rPr lang="en-US" dirty="0" smtClean="0"/>
              <a:t> </a:t>
            </a:r>
            <a:r>
              <a:rPr lang="en-US" dirty="0" smtClean="0"/>
              <a:t>and even</a:t>
            </a:r>
          </a:p>
          <a:p>
            <a:pPr marL="0" indent="0">
              <a:buNone/>
            </a:pPr>
            <a:r>
              <a:rPr lang="en-US" dirty="0" smtClean="0"/>
              <a:t>                                                             </a:t>
            </a:r>
            <a:r>
              <a:rPr lang="en-US" b="1" i="1" u="sng" dirty="0" smtClean="0">
                <a:effectLst>
                  <a:outerShdw blurRad="38100" dist="38100" dir="2700000" algn="tl">
                    <a:srgbClr val="000000">
                      <a:alpha val="43137"/>
                    </a:srgbClr>
                  </a:outerShdw>
                </a:effectLst>
              </a:rPr>
              <a:t>Death</a:t>
            </a:r>
            <a:r>
              <a:rPr lang="en-US" dirty="0" smtClean="0"/>
              <a:t> </a:t>
            </a:r>
            <a:r>
              <a:rPr lang="en-US" dirty="0" smtClean="0"/>
              <a:t>may be used as </a:t>
            </a:r>
            <a:endParaRPr lang="en-US" dirty="0"/>
          </a:p>
          <a:p>
            <a:pPr>
              <a:buFont typeface="Wingdings" pitchFamily="2" charset="2"/>
              <a:buChar char="Ø"/>
            </a:pPr>
            <a:r>
              <a:rPr lang="en-US" dirty="0" smtClean="0"/>
              <a:t>No Adultery				punishment for those</a:t>
            </a:r>
          </a:p>
          <a:p>
            <a:pPr marL="0" indent="0">
              <a:buNone/>
            </a:pPr>
            <a:r>
              <a:rPr lang="en-US" dirty="0" smtClean="0"/>
              <a:t>                                                             who contradicted </a:t>
            </a:r>
            <a:endParaRPr lang="en-US" dirty="0"/>
          </a:p>
          <a:p>
            <a:pPr>
              <a:buFont typeface="Wingdings" pitchFamily="2" charset="2"/>
              <a:buChar char="Ø"/>
            </a:pPr>
            <a:r>
              <a:rPr lang="en-US" dirty="0" smtClean="0"/>
              <a:t>No Drunkenness			Puritan laws. </a:t>
            </a:r>
            <a:r>
              <a:rPr lang="en-US" dirty="0" smtClean="0"/>
              <a:t>More </a:t>
            </a:r>
            <a:endParaRPr lang="en-US" dirty="0" smtClean="0"/>
          </a:p>
          <a:p>
            <a:pPr marL="0" indent="0">
              <a:buNone/>
            </a:pPr>
            <a:r>
              <a:rPr lang="en-US" dirty="0" smtClean="0"/>
              <a:t>					frequently, </a:t>
            </a:r>
            <a:r>
              <a:rPr lang="en-US" b="1" i="1" u="sng" dirty="0" smtClean="0">
                <a:effectLst>
                  <a:outerShdw blurRad="38100" dist="38100" dir="2700000" algn="tl">
                    <a:srgbClr val="000000">
                      <a:alpha val="43137"/>
                    </a:srgbClr>
                  </a:outerShdw>
                </a:effectLst>
              </a:rPr>
              <a:t>Public</a:t>
            </a:r>
            <a:r>
              <a:rPr lang="en-US" dirty="0" smtClean="0"/>
              <a:t> </a:t>
            </a:r>
            <a:endParaRPr lang="en-US" dirty="0"/>
          </a:p>
          <a:p>
            <a:pPr>
              <a:buFont typeface="Wingdings" pitchFamily="2" charset="2"/>
              <a:buChar char="Ø"/>
            </a:pPr>
            <a:r>
              <a:rPr lang="en-US" dirty="0" smtClean="0"/>
              <a:t>No </a:t>
            </a:r>
            <a:r>
              <a:rPr lang="en-US" dirty="0" smtClean="0"/>
              <a:t>Heretics				</a:t>
            </a:r>
            <a:r>
              <a:rPr lang="en-US" b="1" i="1" u="sng" dirty="0" smtClean="0">
                <a:effectLst>
                  <a:outerShdw blurRad="38100" dist="38100" dir="2700000" algn="tl">
                    <a:srgbClr val="000000">
                      <a:alpha val="43137"/>
                    </a:srgbClr>
                  </a:outerShdw>
                </a:effectLst>
              </a:rPr>
              <a:t>Humiliation</a:t>
            </a:r>
            <a:r>
              <a:rPr lang="en-US" dirty="0" smtClean="0"/>
              <a:t> </a:t>
            </a:r>
            <a:r>
              <a:rPr lang="en-US" b="1" i="1" u="sng" dirty="0" smtClean="0">
                <a:effectLst>
                  <a:outerShdw blurRad="38100" dist="38100" dir="2700000" algn="tl">
                    <a:srgbClr val="000000">
                      <a:alpha val="43137"/>
                    </a:srgbClr>
                  </a:outerShdw>
                </a:effectLst>
              </a:rPr>
              <a:t>&amp; Shame</a:t>
            </a:r>
            <a:r>
              <a:rPr lang="en-US" dirty="0" smtClean="0"/>
              <a:t>.</a:t>
            </a:r>
            <a:endParaRPr lang="en-US" dirty="0"/>
          </a:p>
        </p:txBody>
      </p:sp>
      <p:sp>
        <p:nvSpPr>
          <p:cNvPr id="2" name="Right Arrow 1"/>
          <p:cNvSpPr/>
          <p:nvPr/>
        </p:nvSpPr>
        <p:spPr>
          <a:xfrm>
            <a:off x="3505200" y="3200400"/>
            <a:ext cx="17526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63871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mn-lt"/>
              </a:rPr>
              <a:t>Rhode Island</a:t>
            </a:r>
            <a:endParaRPr lang="en-US" dirty="0">
              <a:latin typeface="+mn-lt"/>
            </a:endParaRPr>
          </a:p>
        </p:txBody>
      </p:sp>
      <p:sp>
        <p:nvSpPr>
          <p:cNvPr id="6" name="Text Placeholder 5"/>
          <p:cNvSpPr>
            <a:spLocks noGrp="1"/>
          </p:cNvSpPr>
          <p:nvPr>
            <p:ph type="body" sz="half" idx="2"/>
          </p:nvPr>
        </p:nvSpPr>
        <p:spPr>
          <a:xfrm>
            <a:off x="914400" y="5445824"/>
            <a:ext cx="7315200" cy="1107376"/>
          </a:xfrm>
        </p:spPr>
        <p:txBody>
          <a:bodyPr>
            <a:normAutofit/>
          </a:bodyPr>
          <a:lstStyle/>
          <a:p>
            <a:r>
              <a:rPr lang="en-US" dirty="0" smtClean="0"/>
              <a:t>Established by heretics Roger Williams and later Anne Hutchinson, the colony of Rhode Island made freedom of religion part of the colony’s charter.  Rhode Island has had a reputation for valuing dissent ever since. The illustration above shows Roger Williams  making his way South from Massachusetts to Rhode Island. </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4174" b="14174"/>
          <a:stretch>
            <a:fillRect/>
          </a:stretch>
        </p:blipFill>
        <p:spPr/>
      </p:pic>
    </p:spTree>
    <p:extLst>
      <p:ext uri="{BB962C8B-B14F-4D97-AF65-F5344CB8AC3E}">
        <p14:creationId xmlns:p14="http://schemas.microsoft.com/office/powerpoint/2010/main" val="38367805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900550"/>
            <a:ext cx="8610600" cy="522288"/>
          </a:xfrm>
        </p:spPr>
        <p:txBody>
          <a:bodyPr/>
          <a:lstStyle/>
          <a:p>
            <a:r>
              <a:rPr lang="en-US" dirty="0" smtClean="0">
                <a:latin typeface="+mn-lt"/>
              </a:rPr>
              <a:t>Connecticut – The Fundamental Orders of Connecticut</a:t>
            </a:r>
            <a:endParaRPr lang="en-US" dirty="0">
              <a:latin typeface="+mn-lt"/>
            </a:endParaRPr>
          </a:p>
        </p:txBody>
      </p:sp>
      <p:sp>
        <p:nvSpPr>
          <p:cNvPr id="3" name="Text Placeholder 2"/>
          <p:cNvSpPr>
            <a:spLocks noGrp="1"/>
          </p:cNvSpPr>
          <p:nvPr>
            <p:ph type="body" sz="half" idx="2"/>
          </p:nvPr>
        </p:nvSpPr>
        <p:spPr>
          <a:xfrm>
            <a:off x="381000" y="5445825"/>
            <a:ext cx="8305800" cy="685800"/>
          </a:xfrm>
        </p:spPr>
        <p:txBody>
          <a:bodyPr/>
          <a:lstStyle/>
          <a:p>
            <a:r>
              <a:rPr lang="en-US" dirty="0" smtClean="0"/>
              <a:t>Thomas Hooker established this new colony in 1636, seeking a colony which would allow suffrage and the right to participate in government for all men – not just church members.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3833" b="3833"/>
          <a:stretch>
            <a:fillRect/>
          </a:stretch>
        </p:blipFill>
        <p:spPr/>
      </p:pic>
    </p:spTree>
    <p:extLst>
      <p:ext uri="{BB962C8B-B14F-4D97-AF65-F5344CB8AC3E}">
        <p14:creationId xmlns:p14="http://schemas.microsoft.com/office/powerpoint/2010/main" val="41426093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u="sng" dirty="0" smtClean="0">
                <a:latin typeface="+mn-lt"/>
              </a:rPr>
              <a:t>Wars with Native American </a:t>
            </a:r>
            <a:r>
              <a:rPr lang="en-US" b="1" u="sng" dirty="0" smtClean="0">
                <a:latin typeface="+mn-lt"/>
              </a:rPr>
              <a:t>Nations</a:t>
            </a:r>
            <a:r>
              <a:rPr lang="en-US" b="1" u="sng" dirty="0" smtClean="0">
                <a:latin typeface="+mn-lt"/>
              </a:rPr>
              <a:t> </a:t>
            </a:r>
            <a:endParaRPr lang="en-US" b="1" u="sng" dirty="0">
              <a:latin typeface="+mn-lt"/>
            </a:endParaRPr>
          </a:p>
        </p:txBody>
      </p:sp>
      <p:sp>
        <p:nvSpPr>
          <p:cNvPr id="6" name="Text Placeholder 5"/>
          <p:cNvSpPr>
            <a:spLocks noGrp="1"/>
          </p:cNvSpPr>
          <p:nvPr>
            <p:ph type="body" idx="1"/>
          </p:nvPr>
        </p:nvSpPr>
        <p:spPr/>
        <p:txBody>
          <a:bodyPr/>
          <a:lstStyle/>
          <a:p>
            <a:pPr algn="ctr"/>
            <a:r>
              <a:rPr lang="en-US" i="1" u="sng" dirty="0" smtClean="0">
                <a:effectLst>
                  <a:outerShdw blurRad="38100" dist="38100" dir="2700000" algn="tl">
                    <a:srgbClr val="000000">
                      <a:alpha val="43137"/>
                    </a:srgbClr>
                  </a:outerShdw>
                </a:effectLst>
                <a:latin typeface="Andalus" pitchFamily="18" charset="-78"/>
                <a:cs typeface="Andalus" pitchFamily="18" charset="-78"/>
              </a:rPr>
              <a:t>The Pequot War </a:t>
            </a:r>
            <a:endParaRPr lang="en-US" i="1" u="sng" dirty="0">
              <a:effectLst>
                <a:outerShdw blurRad="38100" dist="38100" dir="2700000" algn="tl">
                  <a:srgbClr val="000000">
                    <a:alpha val="43137"/>
                  </a:srgbClr>
                </a:outerShdw>
              </a:effectLst>
            </a:endParaRPr>
          </a:p>
        </p:txBody>
      </p:sp>
      <p:sp>
        <p:nvSpPr>
          <p:cNvPr id="8" name="Text Placeholder 7"/>
          <p:cNvSpPr>
            <a:spLocks noGrp="1"/>
          </p:cNvSpPr>
          <p:nvPr>
            <p:ph type="body" sz="half" idx="3"/>
          </p:nvPr>
        </p:nvSpPr>
        <p:spPr/>
        <p:txBody>
          <a:bodyPr/>
          <a:lstStyle/>
          <a:p>
            <a:pPr algn="ctr"/>
            <a:r>
              <a:rPr lang="en-US" i="1" u="sng" dirty="0" smtClean="0">
                <a:effectLst>
                  <a:outerShdw blurRad="38100" dist="38100" dir="2700000" algn="tl">
                    <a:srgbClr val="000000">
                      <a:alpha val="43137"/>
                    </a:srgbClr>
                  </a:outerShdw>
                </a:effectLst>
                <a:latin typeface="Andalus" pitchFamily="18" charset="-78"/>
                <a:cs typeface="Andalus" pitchFamily="18" charset="-78"/>
              </a:rPr>
              <a:t>King Philip’s War </a:t>
            </a:r>
            <a:endParaRPr lang="en-US" i="1" u="sng" dirty="0">
              <a:effectLst>
                <a:outerShdw blurRad="38100" dist="38100" dir="2700000" algn="tl">
                  <a:srgbClr val="000000">
                    <a:alpha val="43137"/>
                  </a:srgbClr>
                </a:outerShdw>
              </a:effectLst>
              <a:latin typeface="Andalus" pitchFamily="18" charset="-78"/>
              <a:cs typeface="Andalus" pitchFamily="18" charset="-78"/>
            </a:endParaRPr>
          </a:p>
        </p:txBody>
      </p:sp>
      <p:pic>
        <p:nvPicPr>
          <p:cNvPr id="10" name="Content Placeholder 9"/>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247775" y="2286000"/>
            <a:ext cx="3067050" cy="3810000"/>
          </a:xfrm>
        </p:spPr>
      </p:pic>
      <p:pic>
        <p:nvPicPr>
          <p:cNvPr id="11" name="Content Placeholder 10"/>
          <p:cNvPicPr>
            <a:picLocks noGrp="1" noChangeAspect="1"/>
          </p:cNvPicPr>
          <p:nvPr>
            <p:ph sz="half" idx="4"/>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181600" y="2414934"/>
            <a:ext cx="3352800" cy="3634740"/>
          </a:xfrm>
        </p:spPr>
      </p:pic>
    </p:spTree>
    <p:extLst>
      <p:ext uri="{BB962C8B-B14F-4D97-AF65-F5344CB8AC3E}">
        <p14:creationId xmlns:p14="http://schemas.microsoft.com/office/powerpoint/2010/main" val="13816162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Andalus" pitchFamily="18" charset="-78"/>
                <a:cs typeface="Andalus" pitchFamily="18" charset="-78"/>
              </a:rPr>
              <a:t>John Cabot</a:t>
            </a:r>
            <a:endParaRPr lang="en-US" dirty="0">
              <a:latin typeface="Andalus" pitchFamily="18" charset="-78"/>
              <a:cs typeface="Andalus" pitchFamily="18" charset="-78"/>
            </a:endParaRPr>
          </a:p>
        </p:txBody>
      </p:sp>
      <p:sp>
        <p:nvSpPr>
          <p:cNvPr id="6" name="Text Placeholder 5"/>
          <p:cNvSpPr>
            <a:spLocks noGrp="1"/>
          </p:cNvSpPr>
          <p:nvPr>
            <p:ph type="body" sz="half" idx="2"/>
          </p:nvPr>
        </p:nvSpPr>
        <p:spPr>
          <a:xfrm>
            <a:off x="914400" y="5334000"/>
            <a:ext cx="7924800" cy="1295400"/>
          </a:xfrm>
        </p:spPr>
        <p:txBody>
          <a:bodyPr>
            <a:normAutofit lnSpcReduction="10000"/>
          </a:bodyPr>
          <a:lstStyle/>
          <a:p>
            <a:r>
              <a:rPr lang="en-US" dirty="0" smtClean="0"/>
              <a:t>In 1497, just five years after Columbus discovered the New World – and the same year that Vasco De Gama reached India – John Cabot discovered Newfoundland.  But England never pursued colonization of the region – it was too far away, and seemingly without resources like gold, silver, or other precious metals. </a:t>
            </a:r>
            <a:r>
              <a:rPr lang="en-US" dirty="0" smtClean="0"/>
              <a:t> For over a century, Spanish and French colonists dominated North America, and the English remained spectators.</a:t>
            </a:r>
            <a:endParaRPr lang="en-US" dirty="0"/>
          </a:p>
        </p:txBody>
      </p:sp>
      <p:pic>
        <p:nvPicPr>
          <p:cNvPr id="7" name="Picture Placeholder 6"/>
          <p:cNvPicPr>
            <a:picLocks noGrp="1" noChangeAspect="1"/>
          </p:cNvPicPr>
          <p:nvPr>
            <p:ph type="pic" idx="1"/>
          </p:nvPr>
        </p:nvPicPr>
        <p:blipFill>
          <a:blip r:embed="rId2">
            <a:grayscl/>
            <a:extLst>
              <a:ext uri="{28A0092B-C50C-407E-A947-70E740481C1C}">
                <a14:useLocalDpi xmlns:a14="http://schemas.microsoft.com/office/drawing/2010/main" val="0"/>
              </a:ext>
            </a:extLst>
          </a:blip>
          <a:srcRect t="14451" b="14451"/>
          <a:stretch>
            <a:fillRect/>
          </a:stretch>
        </p:blipFill>
        <p:spPr/>
      </p:pic>
    </p:spTree>
    <p:extLst>
      <p:ext uri="{BB962C8B-B14F-4D97-AF65-F5344CB8AC3E}">
        <p14:creationId xmlns:p14="http://schemas.microsoft.com/office/powerpoint/2010/main" val="14108856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latin typeface="Andalus" pitchFamily="18" charset="-78"/>
                <a:cs typeface="Andalus" pitchFamily="18" charset="-78"/>
              </a:rPr>
              <a:t>New Amsterdam </a:t>
            </a:r>
            <a:endParaRPr lang="en-US" dirty="0">
              <a:latin typeface="Andalus" pitchFamily="18" charset="-78"/>
              <a:cs typeface="Andalus" pitchFamily="18" charset="-78"/>
            </a:endParaRPr>
          </a:p>
        </p:txBody>
      </p:sp>
      <p:sp>
        <p:nvSpPr>
          <p:cNvPr id="9" name="Text Placeholder 8"/>
          <p:cNvSpPr>
            <a:spLocks noGrp="1"/>
          </p:cNvSpPr>
          <p:nvPr>
            <p:ph type="body" sz="half" idx="2"/>
          </p:nvPr>
        </p:nvSpPr>
        <p:spPr>
          <a:xfrm>
            <a:off x="914400" y="5445824"/>
            <a:ext cx="7315200" cy="1031175"/>
          </a:xfrm>
        </p:spPr>
        <p:txBody>
          <a:bodyPr>
            <a:normAutofit lnSpcReduction="10000"/>
          </a:bodyPr>
          <a:lstStyle/>
          <a:p>
            <a:r>
              <a:rPr lang="en-US" dirty="0" smtClean="0"/>
              <a:t>When it was first founded, the economy was invested in the fur trade.  It was profitable, but only sparsely populated.  But in the middle 1600s, the Dutch began allowing anyone from any nation to purchase land here.  As a result, the colony was extremely diverse in its population, and it grew rapidly.  </a:t>
            </a:r>
            <a:endParaRPr lang="en-US" dirty="0"/>
          </a:p>
        </p:txBody>
      </p:sp>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t="12923" b="12923"/>
          <a:stretch>
            <a:fillRect/>
          </a:stretch>
        </p:blipFill>
        <p:spPr/>
      </p:pic>
    </p:spTree>
    <p:extLst>
      <p:ext uri="{BB962C8B-B14F-4D97-AF65-F5344CB8AC3E}">
        <p14:creationId xmlns:p14="http://schemas.microsoft.com/office/powerpoint/2010/main" val="22187846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New York</a:t>
            </a:r>
            <a:endParaRPr lang="en-US" dirty="0">
              <a:latin typeface="Andalus" pitchFamily="18" charset="-78"/>
              <a:cs typeface="Andalus" pitchFamily="18" charset="-78"/>
            </a:endParaRPr>
          </a:p>
        </p:txBody>
      </p:sp>
      <p:sp>
        <p:nvSpPr>
          <p:cNvPr id="3" name="Text Placeholder 2"/>
          <p:cNvSpPr>
            <a:spLocks noGrp="1"/>
          </p:cNvSpPr>
          <p:nvPr>
            <p:ph type="body" sz="half" idx="2"/>
          </p:nvPr>
        </p:nvSpPr>
        <p:spPr/>
        <p:txBody>
          <a:bodyPr/>
          <a:lstStyle/>
          <a:p>
            <a:r>
              <a:rPr lang="en-US" dirty="0" smtClean="0"/>
              <a:t>After a virtually bloodless coup,  the newly named New York – an English colony now – became the center of commerce and trade in America.  </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1178" b="11178"/>
          <a:stretch>
            <a:fillRect/>
          </a:stretch>
        </p:blipFill>
        <p:spPr/>
      </p:pic>
    </p:spTree>
    <p:extLst>
      <p:ext uri="{BB962C8B-B14F-4D97-AF65-F5344CB8AC3E}">
        <p14:creationId xmlns:p14="http://schemas.microsoft.com/office/powerpoint/2010/main" val="26374494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latin typeface="Andalus" pitchFamily="18" charset="-78"/>
                <a:cs typeface="Andalus" pitchFamily="18" charset="-78"/>
              </a:rPr>
              <a:t>William Penn and Quaker Pennsylvania</a:t>
            </a:r>
            <a:endParaRPr lang="en-US" dirty="0">
              <a:latin typeface="Andalus" pitchFamily="18" charset="-78"/>
              <a:cs typeface="Andalus" pitchFamily="18" charset="-78"/>
            </a:endParaRPr>
          </a:p>
        </p:txBody>
      </p:sp>
      <p:sp>
        <p:nvSpPr>
          <p:cNvPr id="7" name="Text Placeholder 6"/>
          <p:cNvSpPr>
            <a:spLocks noGrp="1"/>
          </p:cNvSpPr>
          <p:nvPr>
            <p:ph type="body" idx="2"/>
          </p:nvPr>
        </p:nvSpPr>
        <p:spPr>
          <a:xfrm>
            <a:off x="609600" y="1600200"/>
            <a:ext cx="2209800" cy="4572000"/>
          </a:xfrm>
        </p:spPr>
        <p:txBody>
          <a:bodyPr>
            <a:normAutofit/>
          </a:bodyPr>
          <a:lstStyle/>
          <a:p>
            <a:r>
              <a:rPr lang="en-US" dirty="0" smtClean="0"/>
              <a:t>William Penn was the recipient of a debt that was owed to his father by Charles II.  The reigning monarch of England granted Penn the land where he would found the colony of Pennsylvania.  Seeking to create a land of complete political and religious freedom, Penn carefully planned out the colony and the capital city (at the time) Philadelphia. </a:t>
            </a:r>
            <a:endParaRPr lang="en-US" dirty="0"/>
          </a:p>
        </p:txBody>
      </p:sp>
      <p:pic>
        <p:nvPicPr>
          <p:cNvPr id="8" name="Content Placeholder 7"/>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895600" y="1676400"/>
            <a:ext cx="5805488" cy="4038600"/>
          </a:xfrm>
        </p:spPr>
      </p:pic>
    </p:spTree>
    <p:extLst>
      <p:ext uri="{BB962C8B-B14F-4D97-AF65-F5344CB8AC3E}">
        <p14:creationId xmlns:p14="http://schemas.microsoft.com/office/powerpoint/2010/main" val="11063993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latin typeface="Andalus" pitchFamily="18" charset="-78"/>
                <a:cs typeface="Andalus" pitchFamily="18" charset="-78"/>
              </a:rPr>
              <a:t>Tenets of the Quaker Faith: </a:t>
            </a:r>
            <a:endParaRPr lang="en-US" dirty="0">
              <a:latin typeface="Andalus" pitchFamily="18" charset="-78"/>
              <a:cs typeface="Andalus" pitchFamily="18" charset="-78"/>
            </a:endParaRPr>
          </a:p>
        </p:txBody>
      </p:sp>
      <p:sp>
        <p:nvSpPr>
          <p:cNvPr id="6" name="Text Placeholder 5"/>
          <p:cNvSpPr>
            <a:spLocks noGrp="1"/>
          </p:cNvSpPr>
          <p:nvPr>
            <p:ph type="body" idx="1"/>
          </p:nvPr>
        </p:nvSpPr>
        <p:spPr>
          <a:xfrm>
            <a:off x="722313" y="2547938"/>
            <a:ext cx="7772400" cy="3700462"/>
          </a:xfrm>
        </p:spPr>
        <p:txBody>
          <a:bodyPr>
            <a:normAutofit fontScale="92500"/>
          </a:bodyPr>
          <a:lstStyle/>
          <a:p>
            <a:pPr marL="457200" indent="-457200">
              <a:buAutoNum type="arabicPeriod"/>
            </a:pPr>
            <a:r>
              <a:rPr lang="en-US" dirty="0" smtClean="0">
                <a:solidFill>
                  <a:schemeClr val="accent1">
                    <a:lumMod val="50000"/>
                  </a:schemeClr>
                </a:solidFill>
              </a:rPr>
              <a:t>No need for ministers. </a:t>
            </a:r>
          </a:p>
          <a:p>
            <a:pPr marL="457200" indent="-457200">
              <a:buAutoNum type="arabicPeriod"/>
            </a:pPr>
            <a:r>
              <a:rPr lang="en-US" dirty="0" smtClean="0">
                <a:solidFill>
                  <a:schemeClr val="accent1">
                    <a:lumMod val="50000"/>
                  </a:schemeClr>
                </a:solidFill>
              </a:rPr>
              <a:t>The Bible was less important that individual’s “inner light.” </a:t>
            </a:r>
          </a:p>
          <a:p>
            <a:pPr marL="457200" indent="-457200">
              <a:buAutoNum type="arabicPeriod"/>
            </a:pPr>
            <a:r>
              <a:rPr lang="en-US" dirty="0" smtClean="0">
                <a:solidFill>
                  <a:schemeClr val="accent1">
                    <a:lumMod val="50000"/>
                  </a:schemeClr>
                </a:solidFill>
              </a:rPr>
              <a:t>Religious toleration was essential. </a:t>
            </a:r>
          </a:p>
          <a:p>
            <a:pPr marL="457200" indent="-457200">
              <a:buAutoNum type="arabicPeriod"/>
            </a:pPr>
            <a:r>
              <a:rPr lang="en-US" dirty="0" smtClean="0">
                <a:solidFill>
                  <a:schemeClr val="accent1">
                    <a:lumMod val="50000"/>
                  </a:schemeClr>
                </a:solidFill>
              </a:rPr>
              <a:t>Quakers always opposed war</a:t>
            </a:r>
            <a:r>
              <a:rPr lang="en-US" dirty="0" smtClean="0">
                <a:solidFill>
                  <a:schemeClr val="accent1">
                    <a:lumMod val="50000"/>
                  </a:schemeClr>
                </a:solidFill>
              </a:rPr>
              <a:t>.</a:t>
            </a:r>
          </a:p>
          <a:p>
            <a:pPr marL="457200" indent="-457200">
              <a:buAutoNum type="arabicPeriod"/>
            </a:pPr>
            <a:endParaRPr lang="en-US" dirty="0">
              <a:solidFill>
                <a:schemeClr val="accent1">
                  <a:lumMod val="50000"/>
                </a:schemeClr>
              </a:solidFill>
            </a:endParaRPr>
          </a:p>
          <a:p>
            <a:r>
              <a:rPr lang="en-US" b="1" i="1" u="sng" dirty="0" smtClean="0">
                <a:solidFill>
                  <a:schemeClr val="accent1">
                    <a:lumMod val="50000"/>
                  </a:schemeClr>
                </a:solidFill>
                <a:effectLst>
                  <a:outerShdw blurRad="38100" dist="38100" dir="2700000" algn="tl">
                    <a:srgbClr val="000000">
                      <a:alpha val="43137"/>
                    </a:srgbClr>
                  </a:outerShdw>
                </a:effectLst>
              </a:rPr>
              <a:t>NOTE</a:t>
            </a:r>
            <a:r>
              <a:rPr lang="en-US" dirty="0" smtClean="0">
                <a:solidFill>
                  <a:schemeClr val="accent1">
                    <a:lumMod val="50000"/>
                  </a:schemeClr>
                </a:solidFill>
              </a:rPr>
              <a:t>: In a hierarchical society which valued order and stability more than equality and egalitarianism, these rules were not always very popular!  If you lived on the frontier and feared Native Americans, having a pacifist Quaker as a neighbor was often considered problematic.</a:t>
            </a:r>
            <a:endParaRPr lang="en-US" dirty="0">
              <a:solidFill>
                <a:schemeClr val="accent1">
                  <a:lumMod val="50000"/>
                </a:schemeClr>
              </a:solidFill>
            </a:endParaRPr>
          </a:p>
        </p:txBody>
      </p:sp>
    </p:spTree>
    <p:extLst>
      <p:ext uri="{BB962C8B-B14F-4D97-AF65-F5344CB8AC3E}">
        <p14:creationId xmlns:p14="http://schemas.microsoft.com/office/powerpoint/2010/main" val="11549547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Andalus" pitchFamily="18" charset="-78"/>
                <a:cs typeface="Andalus" pitchFamily="18" charset="-78"/>
              </a:rPr>
              <a:t>The Carolinas – Before the Plantation System</a:t>
            </a:r>
            <a:endParaRPr lang="en-US" dirty="0">
              <a:latin typeface="Andalus" pitchFamily="18" charset="-78"/>
              <a:cs typeface="Andalus" pitchFamily="18" charset="-78"/>
            </a:endParaRPr>
          </a:p>
        </p:txBody>
      </p:sp>
      <p:sp>
        <p:nvSpPr>
          <p:cNvPr id="6" name="Text Placeholder 5"/>
          <p:cNvSpPr>
            <a:spLocks noGrp="1"/>
          </p:cNvSpPr>
          <p:nvPr>
            <p:ph type="body" sz="half" idx="2"/>
          </p:nvPr>
        </p:nvSpPr>
        <p:spPr>
          <a:xfrm>
            <a:off x="914400" y="5445824"/>
            <a:ext cx="7315200" cy="1183576"/>
          </a:xfrm>
        </p:spPr>
        <p:txBody>
          <a:bodyPr>
            <a:normAutofit/>
          </a:bodyPr>
          <a:lstStyle/>
          <a:p>
            <a:r>
              <a:rPr lang="en-US" dirty="0" smtClean="0"/>
              <a:t>Before plantations were established, settlers in North Carolina made a living by growing and selling tobacco.  In South Carolina, settlers sold deer skins and attempted to start a slave trade by selling Native Americans captured as prisoners of war.  Neither proved profitable.  Rice, indigo, and tobacco plantations would prove much more profitable. </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20986" b="20986"/>
          <a:stretch>
            <a:fillRect/>
          </a:stretch>
        </p:blipFill>
        <p:spPr/>
      </p:pic>
    </p:spTree>
    <p:extLst>
      <p:ext uri="{BB962C8B-B14F-4D97-AF65-F5344CB8AC3E}">
        <p14:creationId xmlns:p14="http://schemas.microsoft.com/office/powerpoint/2010/main" val="31758860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Andalus" pitchFamily="18" charset="-78"/>
                <a:cs typeface="Andalus" pitchFamily="18" charset="-78"/>
              </a:rPr>
              <a:t>Georgia</a:t>
            </a:r>
            <a:endParaRPr lang="en-US" dirty="0">
              <a:latin typeface="Andalus" pitchFamily="18" charset="-78"/>
              <a:cs typeface="Andalus" pitchFamily="18" charset="-78"/>
            </a:endParaRPr>
          </a:p>
        </p:txBody>
      </p:sp>
      <p:sp>
        <p:nvSpPr>
          <p:cNvPr id="7" name="Text Placeholder 6"/>
          <p:cNvSpPr>
            <a:spLocks noGrp="1"/>
          </p:cNvSpPr>
          <p:nvPr>
            <p:ph type="body" idx="2"/>
          </p:nvPr>
        </p:nvSpPr>
        <p:spPr/>
        <p:txBody>
          <a:bodyPr/>
          <a:lstStyle/>
          <a:p>
            <a:r>
              <a:rPr lang="en-US" dirty="0" smtClean="0"/>
              <a:t>Georgia was established in the 1730s – long after most of the other colonies had been settled – in order to create a debtor’s community in an advantageous spot.  In addition to serving as a debtor’s colony, Georgia was also a buffer from the English’s most feared rival – at the moment – Spain. </a:t>
            </a:r>
            <a:endParaRPr lang="en-US" dirty="0"/>
          </a:p>
        </p:txBody>
      </p:sp>
      <p:pic>
        <p:nvPicPr>
          <p:cNvPr id="8" name="Content Placeholder 7"/>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4953000" y="1600200"/>
            <a:ext cx="3443412" cy="4495800"/>
          </a:xfrm>
        </p:spPr>
      </p:pic>
      <p:sp>
        <p:nvSpPr>
          <p:cNvPr id="9" name="Rounded Rectangle 8"/>
          <p:cNvSpPr/>
          <p:nvPr/>
        </p:nvSpPr>
        <p:spPr>
          <a:xfrm>
            <a:off x="2819400" y="1676400"/>
            <a:ext cx="1828800" cy="34290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sz="1400" dirty="0" smtClean="0"/>
              <a:t>Georgia was located in between the prized plantation colony of South Carolina – where rice, indigo, and tobacco were actually profitable – and Spanish controlled Florida.  The Spanish were constantly attempting to undermine the stability of English Colonies in the New World.  </a:t>
            </a:r>
            <a:endParaRPr lang="en-US" sz="1400" dirty="0"/>
          </a:p>
        </p:txBody>
      </p:sp>
      <p:sp>
        <p:nvSpPr>
          <p:cNvPr id="10" name="Right Arrow 9"/>
          <p:cNvSpPr/>
          <p:nvPr/>
        </p:nvSpPr>
        <p:spPr>
          <a:xfrm>
            <a:off x="4114800" y="3733800"/>
            <a:ext cx="2362200" cy="2286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6673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The Puritans</a:t>
            </a:r>
            <a:endParaRPr lang="en-US" dirty="0">
              <a:latin typeface="Andalus" pitchFamily="18" charset="-78"/>
              <a:cs typeface="Andalus" pitchFamily="18" charset="-78"/>
            </a:endParaRPr>
          </a:p>
        </p:txBody>
      </p:sp>
      <p:sp>
        <p:nvSpPr>
          <p:cNvPr id="3" name="Text Placeholder 2"/>
          <p:cNvSpPr>
            <a:spLocks noGrp="1"/>
          </p:cNvSpPr>
          <p:nvPr>
            <p:ph type="body" sz="half" idx="2"/>
          </p:nvPr>
        </p:nvSpPr>
        <p:spPr>
          <a:xfrm>
            <a:off x="914400" y="5334000"/>
            <a:ext cx="7848600" cy="1371600"/>
          </a:xfrm>
        </p:spPr>
        <p:txBody>
          <a:bodyPr>
            <a:normAutofit/>
          </a:bodyPr>
          <a:lstStyle/>
          <a:p>
            <a:r>
              <a:rPr lang="en-US" dirty="0" smtClean="0"/>
              <a:t>Believing that the Catholic Church was corrupt and impure, the Puritans set out to remove all influence of the Catholic faith from the Church of England – commonly known as the Anglican Church.  They sought to “purify” the Anglican Church.  They left in order to practice their religion in their own manner. </a:t>
            </a:r>
            <a:r>
              <a:rPr lang="en-US" dirty="0" smtClean="0"/>
              <a:t>But don’t mistake their desire for religious freedom with “religious toleration.”  The Puritans were a community which was unified by their strict adherence to a rigid faith.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1571" b="11571"/>
          <a:stretch>
            <a:fillRect/>
          </a:stretch>
        </p:blipFill>
        <p:spPr/>
      </p:pic>
    </p:spTree>
    <p:extLst>
      <p:ext uri="{BB962C8B-B14F-4D97-AF65-F5344CB8AC3E}">
        <p14:creationId xmlns:p14="http://schemas.microsoft.com/office/powerpoint/2010/main" val="10572725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Joint-Stock Company</a:t>
            </a:r>
            <a:endParaRPr lang="en-US" dirty="0">
              <a:latin typeface="Andalus" pitchFamily="18" charset="-78"/>
              <a:cs typeface="Andalus" pitchFamily="18" charset="-78"/>
            </a:endParaRPr>
          </a:p>
        </p:txBody>
      </p:sp>
      <p:sp>
        <p:nvSpPr>
          <p:cNvPr id="3" name="Text Placeholder 2"/>
          <p:cNvSpPr>
            <a:spLocks noGrp="1"/>
          </p:cNvSpPr>
          <p:nvPr>
            <p:ph type="body" sz="half" idx="2"/>
          </p:nvPr>
        </p:nvSpPr>
        <p:spPr>
          <a:xfrm>
            <a:off x="914400" y="5334000"/>
            <a:ext cx="7696200" cy="1295399"/>
          </a:xfrm>
        </p:spPr>
        <p:txBody>
          <a:bodyPr>
            <a:normAutofit lnSpcReduction="10000"/>
          </a:bodyPr>
          <a:lstStyle/>
          <a:p>
            <a:r>
              <a:rPr lang="en-US" dirty="0" smtClean="0"/>
              <a:t>Joint stock companies were publically owned businesses which were able to raise large sums of money from individual investors.  This way, they could afford the high cost of exploring the New World, while managing the risks economically. </a:t>
            </a:r>
            <a:r>
              <a:rPr lang="en-US" dirty="0" smtClean="0"/>
              <a:t> The most famous of the joint stock companies – from our perspective anyway – is the Virginia Company of London, which founded Jamestown and subsequently Virginia itself.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1748" b="11748"/>
          <a:stretch>
            <a:fillRect/>
          </a:stretch>
        </p:blipFill>
        <p:spPr/>
      </p:pic>
    </p:spTree>
    <p:extLst>
      <p:ext uri="{BB962C8B-B14F-4D97-AF65-F5344CB8AC3E}">
        <p14:creationId xmlns:p14="http://schemas.microsoft.com/office/powerpoint/2010/main" val="1743956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5400" dirty="0" smtClean="0">
                <a:latin typeface="Andalus" pitchFamily="18" charset="-78"/>
                <a:cs typeface="Andalus" pitchFamily="18" charset="-78"/>
              </a:rPr>
              <a:t>The English-Spanish Rivalry</a:t>
            </a:r>
            <a:endParaRPr lang="en-US" sz="5400" dirty="0">
              <a:latin typeface="Andalus" pitchFamily="18" charset="-78"/>
              <a:cs typeface="Andalus" pitchFamily="18" charset="-78"/>
            </a:endParaRPr>
          </a:p>
        </p:txBody>
      </p:sp>
      <p:sp>
        <p:nvSpPr>
          <p:cNvPr id="7" name="Text Placeholder 6"/>
          <p:cNvSpPr>
            <a:spLocks noGrp="1"/>
          </p:cNvSpPr>
          <p:nvPr>
            <p:ph type="body" idx="2"/>
          </p:nvPr>
        </p:nvSpPr>
        <p:spPr>
          <a:xfrm>
            <a:off x="685800" y="1600200"/>
            <a:ext cx="2133600" cy="4495800"/>
          </a:xfrm>
        </p:spPr>
        <p:txBody>
          <a:bodyPr>
            <a:normAutofit fontScale="92500" lnSpcReduction="20000"/>
          </a:bodyPr>
          <a:lstStyle/>
          <a:p>
            <a:r>
              <a:rPr lang="en-US" dirty="0" smtClean="0"/>
              <a:t>The principle reason for the conflict between Spain and England was a difference in religion.  The Spanish were Catholics, and they did not consider Elizabeth I of England – a Protestant – to be the legitimate ruler of the islands.  </a:t>
            </a:r>
            <a:r>
              <a:rPr lang="en-US" dirty="0" smtClean="0"/>
              <a:t>Indeed, the Spanish didn’t consider her legitimate at all!  In 1588, the English would defeat the Spanish Armada – allowing them to begin greater colonization efforts in the New World.  About twenty years later: Jamestown, VA (1607). </a:t>
            </a:r>
            <a:endParaRPr lang="en-US" dirty="0"/>
          </a:p>
        </p:txBody>
      </p:sp>
      <p:pic>
        <p:nvPicPr>
          <p:cNvPr id="8" name="Content Placeholder 7"/>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963090" y="1701960"/>
            <a:ext cx="5850491" cy="4394039"/>
          </a:xfrm>
        </p:spPr>
      </p:pic>
    </p:spTree>
    <p:extLst>
      <p:ext uri="{BB962C8B-B14F-4D97-AF65-F5344CB8AC3E}">
        <p14:creationId xmlns:p14="http://schemas.microsoft.com/office/powerpoint/2010/main" val="27612613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717550"/>
          </a:xfrm>
        </p:spPr>
        <p:txBody>
          <a:bodyPr>
            <a:normAutofit fontScale="90000"/>
          </a:bodyPr>
          <a:lstStyle/>
          <a:p>
            <a:r>
              <a:rPr lang="en-US" dirty="0" smtClean="0">
                <a:latin typeface="Andalus" pitchFamily="18" charset="-78"/>
                <a:cs typeface="Andalus" pitchFamily="18" charset="-78"/>
              </a:rPr>
              <a:t>The Lost Colony at Roanoke Island</a:t>
            </a:r>
            <a:endParaRPr lang="en-US" dirty="0">
              <a:latin typeface="Andalus" pitchFamily="18" charset="-78"/>
              <a:cs typeface="Andalus" pitchFamily="18" charset="-78"/>
            </a:endParaRPr>
          </a:p>
        </p:txBody>
      </p:sp>
      <p:sp>
        <p:nvSpPr>
          <p:cNvPr id="3" name="Text Placeholder 2"/>
          <p:cNvSpPr>
            <a:spLocks noGrp="1"/>
          </p:cNvSpPr>
          <p:nvPr>
            <p:ph type="body" idx="2"/>
          </p:nvPr>
        </p:nvSpPr>
        <p:spPr>
          <a:xfrm>
            <a:off x="228600" y="1143000"/>
            <a:ext cx="2514600" cy="4419600"/>
          </a:xfrm>
        </p:spPr>
        <p:txBody>
          <a:bodyPr>
            <a:normAutofit lnSpcReduction="10000"/>
          </a:bodyPr>
          <a:lstStyle/>
          <a:p>
            <a:r>
              <a:rPr lang="en-US" dirty="0" smtClean="0"/>
              <a:t>The “Lost Colony” at Roanoke Island was established in 1587 by Sir Walter Raleigh.  In the autumn, a group from the Colony took to the seas to get supplies from England.  Because of the fight against the Spanish Armada (1588) they were unable return to “The Lost Colony” until 1590.  When they returned, the only sign of the colony was a carving in a nearby tree that read: </a:t>
            </a:r>
          </a:p>
          <a:p>
            <a:r>
              <a:rPr lang="en-US" b="1" dirty="0" smtClean="0"/>
              <a:t>“C-R-O-A-T-O-A-N.” </a:t>
            </a:r>
            <a:endParaRPr lang="en-US" b="1" dirty="0"/>
          </a:p>
        </p:txBody>
      </p:sp>
      <p:sp>
        <p:nvSpPr>
          <p:cNvPr id="4" name="Rounded Rectangle 3"/>
          <p:cNvSpPr/>
          <p:nvPr/>
        </p:nvSpPr>
        <p:spPr>
          <a:xfrm>
            <a:off x="304800" y="5257800"/>
            <a:ext cx="8610600" cy="13716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sz="1400" b="1" dirty="0" smtClean="0"/>
              <a:t>Suffice to say, we probably won’t be able to solve the mystery of the “Lost Colony” in class today.  Were they murdered?  Did they assimilate into a nearby Native American tribe?  The rumors of blue-eyed Indians always persisted… In fact, some oral histories in the Lumbee Tribe of North Carolina suggest that the “Lost Colony” was folded into the tribe centuries ago.  In 2015, a site containing 16</a:t>
            </a:r>
            <a:r>
              <a:rPr lang="en-US" sz="1400" b="1" baseline="30000" dirty="0" smtClean="0"/>
              <a:t>th</a:t>
            </a:r>
            <a:r>
              <a:rPr lang="en-US" sz="1400" b="1" dirty="0" smtClean="0"/>
              <a:t> Century English artifacts was discovered near Merry Hill, NC, which seems to suggest that at least some members of the “Lost Colony” had moved on.  </a:t>
            </a:r>
            <a:endParaRPr lang="en-US" sz="1400" b="1"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675709" y="1219200"/>
            <a:ext cx="6217920" cy="3886200"/>
          </a:xfrm>
        </p:spPr>
      </p:pic>
    </p:spTree>
    <p:extLst>
      <p:ext uri="{BB962C8B-B14F-4D97-AF65-F5344CB8AC3E}">
        <p14:creationId xmlns:p14="http://schemas.microsoft.com/office/powerpoint/2010/main" val="10441729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The Virginia Company of London</a:t>
            </a:r>
            <a:endParaRPr lang="en-US" dirty="0">
              <a:latin typeface="Andalus" pitchFamily="18" charset="-78"/>
              <a:cs typeface="Andalus" pitchFamily="18" charset="-78"/>
            </a:endParaRPr>
          </a:p>
        </p:txBody>
      </p:sp>
      <p:sp>
        <p:nvSpPr>
          <p:cNvPr id="3" name="Text Placeholder 2"/>
          <p:cNvSpPr>
            <a:spLocks noGrp="1"/>
          </p:cNvSpPr>
          <p:nvPr>
            <p:ph type="body" idx="2"/>
          </p:nvPr>
        </p:nvSpPr>
        <p:spPr>
          <a:xfrm>
            <a:off x="381000" y="1600200"/>
            <a:ext cx="2438400" cy="4495800"/>
          </a:xfrm>
        </p:spPr>
        <p:txBody>
          <a:bodyPr>
            <a:normAutofit fontScale="92500"/>
          </a:bodyPr>
          <a:lstStyle/>
          <a:p>
            <a:r>
              <a:rPr lang="en-US" dirty="0" smtClean="0"/>
              <a:t>The Virginia Company of London owned and established Jamestown in 1607.  </a:t>
            </a:r>
            <a:r>
              <a:rPr lang="en-US" dirty="0" smtClean="0"/>
              <a:t>By sharing ownership, the investors I the company limited their own economi</a:t>
            </a:r>
            <a:r>
              <a:rPr lang="en-US" dirty="0" smtClean="0"/>
              <a:t>c risks.  </a:t>
            </a:r>
            <a:r>
              <a:rPr lang="en-US" dirty="0" smtClean="0"/>
              <a:t>The </a:t>
            </a:r>
            <a:r>
              <a:rPr lang="en-US" dirty="0" smtClean="0"/>
              <a:t>colony was built along the James River in present day Virginia.  The </a:t>
            </a:r>
            <a:r>
              <a:rPr lang="en-US" dirty="0" smtClean="0"/>
              <a:t>swampy, mosquito-infested </a:t>
            </a:r>
            <a:r>
              <a:rPr lang="en-US" dirty="0" smtClean="0"/>
              <a:t>land it was established upon turned out to be both unhealthy and difficult to improve.  During  the first years of the venture, the colonists came very close to being wiped out. </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876701" y="1600200"/>
            <a:ext cx="5705022" cy="4343400"/>
          </a:xfrm>
        </p:spPr>
      </p:pic>
    </p:spTree>
    <p:extLst>
      <p:ext uri="{BB962C8B-B14F-4D97-AF65-F5344CB8AC3E}">
        <p14:creationId xmlns:p14="http://schemas.microsoft.com/office/powerpoint/2010/main" val="15399399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Andalus" pitchFamily="18" charset="-78"/>
                <a:cs typeface="Andalus" pitchFamily="18" charset="-78"/>
              </a:rPr>
              <a:t>Indentured Servitude: Seven Years of Labor in Exchange for Free Land</a:t>
            </a:r>
            <a:endParaRPr lang="en-US" dirty="0">
              <a:latin typeface="Andalus" pitchFamily="18" charset="-78"/>
              <a:cs typeface="Andalus" pitchFamily="18" charset="-78"/>
            </a:endParaRPr>
          </a:p>
        </p:txBody>
      </p:sp>
      <p:sp>
        <p:nvSpPr>
          <p:cNvPr id="3" name="Text Placeholder 2"/>
          <p:cNvSpPr>
            <a:spLocks noGrp="1"/>
          </p:cNvSpPr>
          <p:nvPr>
            <p:ph sz="quarter" idx="1"/>
          </p:nvPr>
        </p:nvSpPr>
        <p:spPr>
          <a:xfrm>
            <a:off x="609600" y="1600200"/>
            <a:ext cx="4038600" cy="4953000"/>
          </a:xfrm>
        </p:spPr>
        <p:txBody>
          <a:bodyPr>
            <a:normAutofit fontScale="77500" lnSpcReduction="20000"/>
          </a:bodyPr>
          <a:lstStyle/>
          <a:p>
            <a:pPr marL="0" indent="0">
              <a:buNone/>
            </a:pPr>
            <a:r>
              <a:rPr lang="en-US" dirty="0" smtClean="0"/>
              <a:t>The Virginia Company of London was desperate for any kind of laborers.  The gentlemen and aristocrats who had settled the colony simply refused to work.  Starving the colonists were forced to eat dogs, cats, rats, mice, and then, horrifyingly, the corpses of the newly dead… </a:t>
            </a:r>
            <a:r>
              <a:rPr lang="en-US" dirty="0" smtClean="0"/>
              <a:t>For indentured servants, who were looking for an opportunity to improve their status in life, coming to Virginia was an all or nothing chance.  They might improve their circumstances by inheriting land and property – which would have been virtually impossible in London or a major urban center in England.  On the other hand, they might die: of dysentery, diphtheria, yellow fever, malaria, or the “bloody flux.”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600200"/>
            <a:ext cx="3616523" cy="4572000"/>
          </a:xfrm>
        </p:spPr>
      </p:pic>
    </p:spTree>
    <p:extLst>
      <p:ext uri="{BB962C8B-B14F-4D97-AF65-F5344CB8AC3E}">
        <p14:creationId xmlns:p14="http://schemas.microsoft.com/office/powerpoint/2010/main" val="33231350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Andalus" pitchFamily="18" charset="-78"/>
                <a:cs typeface="Andalus" pitchFamily="18" charset="-78"/>
              </a:rPr>
              <a:t>Tobacco: Prosperity for Jamestown </a:t>
            </a:r>
            <a:endParaRPr lang="en-US" dirty="0">
              <a:latin typeface="Andalus" pitchFamily="18" charset="-78"/>
              <a:cs typeface="Andalus" pitchFamily="18" charset="-78"/>
            </a:endParaRPr>
          </a:p>
        </p:txBody>
      </p:sp>
      <p:sp>
        <p:nvSpPr>
          <p:cNvPr id="7" name="Text Placeholder 6"/>
          <p:cNvSpPr>
            <a:spLocks noGrp="1"/>
          </p:cNvSpPr>
          <p:nvPr>
            <p:ph type="body" idx="2"/>
          </p:nvPr>
        </p:nvSpPr>
        <p:spPr>
          <a:xfrm>
            <a:off x="685800" y="1446529"/>
            <a:ext cx="3810000" cy="4649471"/>
          </a:xfrm>
        </p:spPr>
        <p:txBody>
          <a:bodyPr>
            <a:normAutofit/>
          </a:bodyPr>
          <a:lstStyle/>
          <a:p>
            <a:r>
              <a:rPr lang="en-US" dirty="0" smtClean="0"/>
              <a:t>King James described tobacco as a “vile stinking weed – bitter, stinking fumes – baleful to the nose, harmful to the brain, and dangerous to the lungs.”  He might also have described it as addictive, easy to sell profitably, and the salvation of the Jamestown colony.  </a:t>
            </a:r>
            <a:r>
              <a:rPr lang="en-US" dirty="0" smtClean="0"/>
              <a:t>John Rolfe was the colonist who began growing tobacco commercially – </a:t>
            </a:r>
            <a:r>
              <a:rPr lang="en-US" dirty="0" smtClean="0"/>
              <a:t>using a milder leaf he had encountered in the Caribbean.  (He later wed Pocahontas, in 1614.)  </a:t>
            </a:r>
            <a:r>
              <a:rPr lang="en-US" dirty="0" smtClean="0"/>
              <a:t>Tobacco </a:t>
            </a:r>
            <a:r>
              <a:rPr lang="en-US" dirty="0" smtClean="0"/>
              <a:t>products have been killing Americans ever since, and the money keeps flowing in</a:t>
            </a:r>
            <a:r>
              <a:rPr lang="en-US" dirty="0" smtClean="0"/>
              <a:t>!  You don’t have to make anything up in history.  Just keep on reading…</a:t>
            </a:r>
            <a:endParaRPr lang="en-US" dirty="0"/>
          </a:p>
        </p:txBody>
      </p:sp>
      <p:pic>
        <p:nvPicPr>
          <p:cNvPr id="3" name="Content Placeholder 2"/>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4572000" y="1446529"/>
            <a:ext cx="3785473" cy="4826101"/>
          </a:xfrm>
        </p:spPr>
      </p:pic>
      <p:sp>
        <p:nvSpPr>
          <p:cNvPr id="4" name="Rounded Rectangle 3"/>
          <p:cNvSpPr/>
          <p:nvPr/>
        </p:nvSpPr>
        <p:spPr>
          <a:xfrm>
            <a:off x="685800" y="5638800"/>
            <a:ext cx="3810000" cy="762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The all tobacco dress being modeled to the right seems to meet the FCHS dress code.</a:t>
            </a:r>
            <a:endParaRPr lang="en-US" dirty="0"/>
          </a:p>
        </p:txBody>
      </p:sp>
    </p:spTree>
    <p:extLst>
      <p:ext uri="{BB962C8B-B14F-4D97-AF65-F5344CB8AC3E}">
        <p14:creationId xmlns:p14="http://schemas.microsoft.com/office/powerpoint/2010/main" val="27444237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173</TotalTime>
  <Words>1854</Words>
  <Application>Microsoft Office PowerPoint</Application>
  <PresentationFormat>On-screen Show (4:3)</PresentationFormat>
  <Paragraphs>68</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Andalus</vt:lpstr>
      <vt:lpstr>Franklin Gothic Book</vt:lpstr>
      <vt:lpstr>Perpetua</vt:lpstr>
      <vt:lpstr>Wingdings</vt:lpstr>
      <vt:lpstr>Wingdings 2</vt:lpstr>
      <vt:lpstr>Equity</vt:lpstr>
      <vt:lpstr>Founding the Thirteen Colonies</vt:lpstr>
      <vt:lpstr>John Cabot</vt:lpstr>
      <vt:lpstr>The Puritans</vt:lpstr>
      <vt:lpstr>Joint-Stock Company</vt:lpstr>
      <vt:lpstr>The English-Spanish Rivalry</vt:lpstr>
      <vt:lpstr>The Lost Colony at Roanoke Island</vt:lpstr>
      <vt:lpstr>The Virginia Company of London</vt:lpstr>
      <vt:lpstr>Indentured Servitude: Seven Years of Labor in Exchange for Free Land</vt:lpstr>
      <vt:lpstr>Tobacco: Prosperity for Jamestown </vt:lpstr>
      <vt:lpstr>The House of Burgesses: Representative Government in the English Colonies</vt:lpstr>
      <vt:lpstr>The Powhatan Invasion of 1622</vt:lpstr>
      <vt:lpstr>Maryland: A Haven for Catholics</vt:lpstr>
      <vt:lpstr>The Act of Toleration (1649) </vt:lpstr>
      <vt:lpstr>Plymouth, 1620: The Mayflower Compact</vt:lpstr>
      <vt:lpstr>Twenty Thousand Puritans Join “A City Upon a Hill.” </vt:lpstr>
      <vt:lpstr>Theocracy: The Rules to Live By In Puritan New England</vt:lpstr>
      <vt:lpstr>Rhode Island</vt:lpstr>
      <vt:lpstr>Connecticut – The Fundamental Orders of Connecticut</vt:lpstr>
      <vt:lpstr>Wars with Native American Nations </vt:lpstr>
      <vt:lpstr>New Amsterdam </vt:lpstr>
      <vt:lpstr>New York</vt:lpstr>
      <vt:lpstr>William Penn and Quaker Pennsylvania</vt:lpstr>
      <vt:lpstr>Tenets of the Quaker Faith: </vt:lpstr>
      <vt:lpstr>The Carolinas – Before the Plantation System</vt:lpstr>
      <vt:lpstr>Georgia</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Founding the Thirteen Colonies</dc:title>
  <dc:creator>Adam Henry</dc:creator>
  <cp:lastModifiedBy>UBOL L200A</cp:lastModifiedBy>
  <cp:revision>18</cp:revision>
  <dcterms:created xsi:type="dcterms:W3CDTF">2013-09-11T20:14:59Z</dcterms:created>
  <dcterms:modified xsi:type="dcterms:W3CDTF">2016-09-10T14:36:46Z</dcterms:modified>
</cp:coreProperties>
</file>